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Fugaz One"/>
      <p:regular r:id="rId20"/>
    </p:embeddedFont>
    <p:embeddedFont>
      <p:font typeface="Ultra"/>
      <p:regular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4264BE-165E-4B28-8C27-69FB64CE9D4F}">
  <a:tblStyle styleId="{334264BE-165E-4B28-8C27-69FB64CE9D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11" Type="http://schemas.openxmlformats.org/officeDocument/2006/relationships/slide" Target="slides/slide5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4.xml"/><Relationship Id="rId21" Type="http://schemas.openxmlformats.org/officeDocument/2006/relationships/font" Target="fonts/Ultr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uckduckgo.com/?q=david+foster+wallace+kenyon+college&amp;atb=v83-7__&amp;ia=videos&amp;iax=1&amp;iai=m6p9L3LK_9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wrapping-up-bq6/050e1000-1b66-42af-bf68-cb9349b9bce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time_continue=1&amp;v=PhhC_N6Bm_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LZe3Eco3ODajHqJLxUU2sa6iZ00Jcmql9ZxwI13XcY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3b24505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3b24505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1f12f1d6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1f12f1d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Debrief responses.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BQ6 is “How do we become discerning knowers?”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Thinkers and ideas are listed on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image links to our lesson on ‘Being multi-local’ - and the myth of national identities.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4b88374a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4b88374a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Play DFW’s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commencement speech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from 15 seconds - 25 seconds.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Play a second time.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Let students think and share ideas.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21f12f1d6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21f12f1d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Give students plenty of time to review this in groups. Check notes if necessary!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 tables should be able to briefly outline any/all of the ideas and thinkers - and link many of ideas to the thinkers.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Cold call, and reward accurate answers!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1f12f1d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1f12f1d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Kahoot is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Do this twice. Once in class, during which you can explain the answers. Then ask the students to do it again on their 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4b88374a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4b88374a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Now listen (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) from 21.30 - 22.43.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What is the ‘capital T truth about life?’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What role does education (and, dare we say it, critical thinking/TOK) play in helping us realise that truth?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Is it, at the end, not about knowledge, but about something even more important - awareness?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short activity/profound point (it’s a poignant moment - the last ever TOK class!) replaces the usual Tweet activity that we include the the BQs.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4b88374a2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4b88374a2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BQ6 assessment tracker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c42a20c3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c42a20c3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d2e4e57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d2e4e5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BQ6,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69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44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6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6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61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8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9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9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321825" y="2506879"/>
            <a:ext cx="2651400" cy="193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AUTOLAYOUT_12"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0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 1 1">
  <p:cSld name="AUTOLAYOUT_120"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1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21"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3433225" y="2540500"/>
            <a:ext cx="5391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s://create.kahoot.it/share/wrapping-up-bq6/050e1000-1b66-42af-bf68-cb9349b9bce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3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3"/>
          <p:cNvSpPr txBox="1"/>
          <p:nvPr>
            <p:ph type="ctrTitle"/>
          </p:nvPr>
        </p:nvSpPr>
        <p:spPr>
          <a:xfrm>
            <a:off x="952075" y="1207550"/>
            <a:ext cx="7268100" cy="24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00">
                <a:latin typeface="Fugaz One"/>
                <a:ea typeface="Fugaz One"/>
                <a:cs typeface="Fugaz One"/>
                <a:sym typeface="Fugaz One"/>
              </a:rPr>
              <a:t>WRAPPING UP TOK</a:t>
            </a:r>
            <a:endParaRPr b="1"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46" name="Google Shape;146;p33"/>
          <p:cNvSpPr txBox="1"/>
          <p:nvPr>
            <p:ph idx="1" type="subTitle"/>
          </p:nvPr>
        </p:nvSpPr>
        <p:spPr>
          <a:xfrm>
            <a:off x="858925" y="3954800"/>
            <a:ext cx="7305900" cy="6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discuss the value of education, referring to the key terms, ideas, and thinkers from the TOK course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3"/>
          <p:cNvSpPr txBox="1"/>
          <p:nvPr/>
        </p:nvSpPr>
        <p:spPr>
          <a:xfrm>
            <a:off x="1776475" y="283800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BQ6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Experts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12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280450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4"/>
          <p:cNvPicPr preferRelativeResize="0"/>
          <p:nvPr/>
        </p:nvPicPr>
        <p:blipFill rotWithShape="1">
          <a:blip r:embed="rId3">
            <a:alphaModFix/>
          </a:blip>
          <a:srcRect b="0" l="20463" r="20463" t="0"/>
          <a:stretch/>
        </p:blipFill>
        <p:spPr>
          <a:xfrm>
            <a:off x="0" y="0"/>
            <a:ext cx="4572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4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5" name="Google Shape;155;p34"/>
          <p:cNvSpPr txBox="1"/>
          <p:nvPr>
            <p:ph idx="1" type="body"/>
          </p:nvPr>
        </p:nvSpPr>
        <p:spPr>
          <a:xfrm>
            <a:off x="4852825" y="1672725"/>
            <a:ext cx="36924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was BQ6?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en-GB" sz="2400"/>
              <a:t>List one key </a:t>
            </a:r>
            <a:r>
              <a:rPr b="1" lang="en-GB" sz="2400"/>
              <a:t>idea</a:t>
            </a:r>
            <a:r>
              <a:rPr lang="en-GB" sz="2400"/>
              <a:t> we considered, and one key </a:t>
            </a:r>
            <a:r>
              <a:rPr b="1" lang="en-GB" sz="2400"/>
              <a:t>thinker</a:t>
            </a:r>
            <a:r>
              <a:rPr lang="en-GB" sz="2400"/>
              <a:t> we met.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5"/>
          <p:cNvPicPr preferRelativeResize="0"/>
          <p:nvPr/>
        </p:nvPicPr>
        <p:blipFill rotWithShape="1">
          <a:blip r:embed="rId3">
            <a:alphaModFix/>
          </a:blip>
          <a:srcRect b="0" l="18534" r="18528" t="0"/>
          <a:stretch/>
        </p:blipFill>
        <p:spPr>
          <a:xfrm>
            <a:off x="3389000" y="0"/>
            <a:ext cx="57549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5"/>
          <p:cNvSpPr txBox="1"/>
          <p:nvPr>
            <p:ph type="title"/>
          </p:nvPr>
        </p:nvSpPr>
        <p:spPr>
          <a:xfrm>
            <a:off x="195850" y="537175"/>
            <a:ext cx="2979000" cy="12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5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“What the hell is water?”</a:t>
            </a:r>
            <a:endParaRPr b="0" sz="35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2" name="Google Shape;162;p35"/>
          <p:cNvSpPr txBox="1"/>
          <p:nvPr>
            <p:ph idx="1" type="body"/>
          </p:nvPr>
        </p:nvSpPr>
        <p:spPr>
          <a:xfrm>
            <a:off x="195850" y="2497900"/>
            <a:ext cx="2896500" cy="19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Listen to David Foster Wallace’s commencement speech at Kenyon College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What do you think his parable meant? 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63" name="Google Shape;163;p35"/>
          <p:cNvCxnSpPr/>
          <p:nvPr/>
        </p:nvCxnSpPr>
        <p:spPr>
          <a:xfrm>
            <a:off x="3389100" y="-2"/>
            <a:ext cx="300" cy="5143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>
            <p:ph type="title"/>
          </p:nvPr>
        </p:nvSpPr>
        <p:spPr>
          <a:xfrm rot="-5400000">
            <a:off x="-924100" y="1583725"/>
            <a:ext cx="4446900" cy="17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What &amp; who we’ve looked at in BQ6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9" name="Google Shape;169;p36"/>
          <p:cNvSpPr txBox="1"/>
          <p:nvPr>
            <p:ph idx="1" type="body"/>
          </p:nvPr>
        </p:nvSpPr>
        <p:spPr>
          <a:xfrm>
            <a:off x="2448650" y="245950"/>
            <a:ext cx="2184300" cy="4654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Socrates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Lord Byron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Antonio Damasio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Michael Mosley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David Hume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Daniel Kahneman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Brian Cox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Hans Rosling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Jim Al-Khalil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Karl Popper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Taiye Selasi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Hannah Critchlow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John Oliver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Keith Whittington</a:t>
            </a:r>
            <a:endParaRPr b="1" sz="1450"/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John Stuart Mill</a:t>
            </a:r>
            <a:endParaRPr b="1" sz="1450"/>
          </a:p>
          <a:p>
            <a:pPr indent="-320675" lvl="0" marL="457200" rtl="0" algn="l">
              <a:spcBef>
                <a:spcPts val="0"/>
              </a:spcBef>
              <a:spcAft>
                <a:spcPts val="0"/>
              </a:spcAft>
              <a:buSzPts val="1450"/>
              <a:buAutoNum type="arabicPeriod"/>
            </a:pPr>
            <a:r>
              <a:rPr b="1" lang="en-GB" sz="1450"/>
              <a:t>David Foster Wallace</a:t>
            </a:r>
            <a:endParaRPr b="1" sz="1450"/>
          </a:p>
        </p:txBody>
      </p:sp>
      <p:sp>
        <p:nvSpPr>
          <p:cNvPr id="170" name="Google Shape;170;p36"/>
          <p:cNvSpPr txBox="1"/>
          <p:nvPr/>
        </p:nvSpPr>
        <p:spPr>
          <a:xfrm>
            <a:off x="4888300" y="246100"/>
            <a:ext cx="4007400" cy="4654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Discerning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Reason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Induction and deduction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Syllogisms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Logical fallacies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Unpacking the prescribed essay titles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Structuring a TOK essay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three interactions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Emotion vs. feelings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Gut reactions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Intuition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Thinking fast &amp; slow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Monty Hall problem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Gravity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Statistics vs. intuition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Scepticism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Doubt and certainty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Falsification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Multi-localism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‘3 Rs’ of identity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Fitting the facts into pre-prepared narratives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Humility and learning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AutoNum type="arabicPeriod"/>
            </a:pPr>
            <a:r>
              <a:rPr b="1" lang="en-GB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Awareness </a:t>
            </a:r>
            <a:endParaRPr b="1" sz="11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 rotWithShape="1">
          <a:blip r:embed="rId3">
            <a:alphaModFix/>
          </a:blip>
          <a:srcRect b="0" l="24938" r="2494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Kahoot!</a:t>
            </a:r>
            <a:endParaRPr b="0" sz="6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Get into the same teams as last time.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Answer the </a:t>
            </a:r>
            <a:r>
              <a:rPr lang="en-GB" sz="3000" u="sng">
                <a:solidFill>
                  <a:schemeClr val="hlink"/>
                </a:solidFill>
                <a:hlinkClick r:id="rId4"/>
              </a:rPr>
              <a:t>Kahoot</a:t>
            </a:r>
            <a:r>
              <a:rPr lang="en-GB" sz="3000"/>
              <a:t> questions on BQ6...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8"/>
          <p:cNvPicPr preferRelativeResize="0"/>
          <p:nvPr/>
        </p:nvPicPr>
        <p:blipFill rotWithShape="1">
          <a:blip r:embed="rId3">
            <a:alphaModFix/>
          </a:blip>
          <a:srcRect b="31870" l="0" r="0" t="31870"/>
          <a:stretch/>
        </p:blipFill>
        <p:spPr>
          <a:xfrm>
            <a:off x="0" y="0"/>
            <a:ext cx="9144003" cy="220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8"/>
          <p:cNvSpPr txBox="1"/>
          <p:nvPr>
            <p:ph type="title"/>
          </p:nvPr>
        </p:nvSpPr>
        <p:spPr>
          <a:xfrm>
            <a:off x="311700" y="2540450"/>
            <a:ext cx="28380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“What is the capital ‘T’ truth about life?”</a:t>
            </a:r>
            <a:endParaRPr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3300550" y="2540450"/>
            <a:ext cx="5523900" cy="20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“The real value of a real education, which has almost nothing to do with knowledge, and everything to do with simple awareness; awareness of what is so real and essential, so hidden in plain sight all around us, all the time, that we have to keep reminding ourselves over and over: this is water, this is water.”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9"/>
          <p:cNvPicPr preferRelativeResize="0"/>
          <p:nvPr/>
        </p:nvPicPr>
        <p:blipFill rotWithShape="1">
          <a:blip r:embed="rId3">
            <a:alphaModFix/>
          </a:blip>
          <a:srcRect b="31873" l="0" r="0" t="31873"/>
          <a:stretch/>
        </p:blipFill>
        <p:spPr>
          <a:xfrm>
            <a:off x="0" y="0"/>
            <a:ext cx="9144003" cy="220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2753050" y="2847050"/>
            <a:ext cx="6071400" cy="17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900"/>
              <a:t>Is the point of theory of knowledge, after all, not about ‘knowledge’, but actually about ‘awareness’?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97" name="Google Shape;197;p40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{334264BE-165E-4B28-8C27-69FB64CE9D4F}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a lot of the prompts, as this lesson wraps up the BQ</a:t>
                      </a:r>
                      <a:endParaRPr i="1" sz="11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03" name="Google Shape;203;p41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41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41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6" name="Google Shape;206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